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72" r:id="rId6"/>
    <p:sldId id="259" r:id="rId7"/>
    <p:sldId id="274" r:id="rId8"/>
    <p:sldId id="264" r:id="rId9"/>
    <p:sldId id="265" r:id="rId10"/>
    <p:sldId id="273" r:id="rId11"/>
  </p:sldIdLst>
  <p:sldSz cx="18288000" cy="10287000"/>
  <p:notesSz cx="6858000" cy="9144000"/>
  <p:embeddedFontLst>
    <p:embeddedFont>
      <p:font typeface="210 OmniGothic 050" panose="020B0600000101010101" charset="-127"/>
      <p:regular r:id="rId12"/>
    </p:embeddedFont>
    <p:embeddedFont>
      <p:font typeface="Gmarket Sans Medium" panose="020B0600000101010101" charset="-127"/>
      <p:regular r:id="rId13"/>
    </p:embeddedFont>
    <p:embeddedFont>
      <p:font typeface="Pretendard Bold" panose="020B0600000101010101" charset="-127"/>
      <p:bold r:id="rId14"/>
    </p:embeddedFont>
    <p:embeddedFont>
      <p:font typeface="Pretendard Light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Y견고딕" panose="02030600000101010101" pitchFamily="18" charset="-127"/>
      <p:regular r:id="rId20"/>
    </p:embeddedFont>
    <p:embeddedFont>
      <p:font typeface="HY헤드라인M" panose="02030600000101010101" pitchFamily="18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emf"/><Relationship Id="rId9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9400" y="3225800"/>
            <a:ext cx="12242800" cy="481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8200" spc="-100" dirty="0">
                <a:solidFill>
                  <a:srgbClr val="18A8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시각장애인을 위한</a:t>
            </a:r>
            <a:endParaRPr lang="en-US" altLang="ko-KR" sz="8200" spc="-100" dirty="0">
              <a:solidFill>
                <a:srgbClr val="18A8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98770"/>
              </a:lnSpc>
            </a:pPr>
            <a:r>
              <a:rPr lang="ko-KR" altLang="en-US" sz="8200" b="0" i="0" u="none" strike="noStrike" spc="-100" dirty="0">
                <a:solidFill>
                  <a:srgbClr val="18A8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실시간 안내 어플</a:t>
            </a:r>
            <a:endParaRPr lang="en-US" altLang="ko-KR" sz="8200" b="0" i="0" u="none" strike="noStrike" spc="-100" dirty="0">
              <a:solidFill>
                <a:srgbClr val="18A8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49400" y="6197600"/>
            <a:ext cx="7670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800" b="0" i="0" u="none" strike="noStrike" spc="-200" dirty="0">
              <a:solidFill>
                <a:srgbClr val="191919"/>
              </a:solidFill>
              <a:latin typeface="Pretendard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49400" y="2400300"/>
            <a:ext cx="2006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altLang="ko-KR" sz="4700" spc="-100" dirty="0">
                <a:solidFill>
                  <a:srgbClr val="18A8F1"/>
                </a:solidFill>
                <a:latin typeface="Pretendard Bold"/>
                <a:ea typeface="Pretendard Bold"/>
              </a:rPr>
              <a:t>4</a:t>
            </a:r>
            <a:r>
              <a:rPr lang="ko-KR" sz="4700" b="0" i="0" u="none" strike="noStrike" spc="-100">
                <a:solidFill>
                  <a:srgbClr val="18A8F1"/>
                </a:solidFill>
                <a:ea typeface="Pretendard Bold"/>
              </a:rPr>
              <a:t>조</a:t>
            </a:r>
            <a:endParaRPr lang="ko-KR" sz="4700" b="0" i="0" u="none" strike="noStrike" spc="-100" dirty="0">
              <a:solidFill>
                <a:srgbClr val="18A8F1"/>
              </a:solidFill>
              <a:ea typeface="Pretendard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0" y="6248400"/>
            <a:ext cx="15494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0" y="2197100"/>
            <a:ext cx="1739900" cy="173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500" y="3695700"/>
            <a:ext cx="17018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0100" y="1930400"/>
            <a:ext cx="1778000" cy="177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0" y="6426200"/>
            <a:ext cx="1587500" cy="158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2700" y="4724400"/>
            <a:ext cx="850900" cy="157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41500" y="3365500"/>
            <a:ext cx="863600" cy="157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7700" y="5321300"/>
            <a:ext cx="1447800" cy="144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9400" y="2895600"/>
            <a:ext cx="1549400" cy="154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41500" y="5143500"/>
            <a:ext cx="1511300" cy="151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6900" y="6299200"/>
            <a:ext cx="1358900" cy="1358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48000" y="4076700"/>
            <a:ext cx="1612900" cy="1612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700" y="8801100"/>
            <a:ext cx="16738600" cy="863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503400" y="69469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23500" y="53213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43000" y="48895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90700" y="9055100"/>
            <a:ext cx="15049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sz="1800" b="0" i="0" u="none" strike="noStrike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r>
              <a:rPr lang="ko-KR" altLang="en-US" sz="1800" b="0" i="0" u="none" strike="noStrike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참치</a:t>
            </a:r>
            <a:r>
              <a:rPr lang="en-US" sz="1800" b="0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:202210850 </a:t>
            </a:r>
            <a:r>
              <a:rPr lang="ko-KR" altLang="en-US" sz="1800" b="0" i="0" u="none" strike="noStrike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박성주</a:t>
            </a:r>
            <a:r>
              <a:rPr lang="en-US" altLang="ko-KR" sz="1800" b="0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,202210866</a:t>
            </a:r>
            <a:r>
              <a:rPr lang="ko-KR" altLang="en-US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이성택</a:t>
            </a:r>
            <a:r>
              <a:rPr lang="en-US" sz="1800" b="0" i="0" u="none" strike="noStrike" spc="-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05150" y="1514505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개선사항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및 결론</a:t>
            </a:r>
            <a:endParaRPr lang="ko-KR" sz="7200" b="0" i="0" u="none" strike="noStrike" spc="-5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761F3B6-557B-BA0F-A71F-A9E3A9D257B9}"/>
              </a:ext>
            </a:extLst>
          </p:cNvPr>
          <p:cNvSpPr/>
          <p:nvPr/>
        </p:nvSpPr>
        <p:spPr>
          <a:xfrm>
            <a:off x="1271732" y="6819900"/>
            <a:ext cx="7116719" cy="34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처음에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보드가 없어서 어쩔 수 없이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기존에 배웠던 내용을 토대로 데스크탑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안드로이드에서 작동하는 앱을 만들었는데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부분을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5 (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최신모델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옮기는 과정에서 패키지 충돌과 성능 제한으로 인한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경량화 작업이 어떻게 보면 끝낼 수 있을까 라는 의심이 들 정도로 막막했었습니다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하지만 주차별로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이성택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학생과 열심히 몰입한 결과 안될 것 같았던 기능들이 저희가 원했던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실제로 이렇게 만든다면 뭔가 프로토타입 제품의 가능성을 보여주지 않았나 라는 생각이 듭니다</a:t>
            </a:r>
            <a:endParaRPr 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B5D4C4A1-39F6-0120-0889-4BB55A37E37A}"/>
              </a:ext>
            </a:extLst>
          </p:cNvPr>
          <p:cNvSpPr/>
          <p:nvPr/>
        </p:nvSpPr>
        <p:spPr>
          <a:xfrm>
            <a:off x="1250950" y="3569297"/>
            <a:ext cx="7116719" cy="34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FF675690-01E4-F705-2781-D71BDEDD2072}"/>
              </a:ext>
            </a:extLst>
          </p:cNvPr>
          <p:cNvSpPr/>
          <p:nvPr/>
        </p:nvSpPr>
        <p:spPr>
          <a:xfrm>
            <a:off x="1727200" y="3543300"/>
            <a:ext cx="7116719" cy="34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확장 할 수 있는 부분은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QR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모드에서 식당 메뉴 시스템을 연동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5V/5A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지원하는 배터리를 만들어서 실제로 들고 다닐 수 있는 시각장애인 도우미 디바이스 제공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전용 케이스 제작 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02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898900"/>
            <a:ext cx="15087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4102100"/>
            <a:ext cx="4318000" cy="431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4102100"/>
            <a:ext cx="4318000" cy="431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4102100"/>
            <a:ext cx="4318000" cy="431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6261100" y="5842000"/>
            <a:ext cx="647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2679"/>
              </a:lnSpc>
            </a:pPr>
            <a:r>
              <a:rPr lang="en-US" sz="4500" b="0" i="0" u="none" strike="noStrike" spc="-40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9200" y="5842000"/>
            <a:ext cx="647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2679"/>
              </a:lnSpc>
            </a:pPr>
            <a:r>
              <a:rPr lang="en-US" sz="4500" b="0" i="0" u="none" strike="noStrike" spc="-40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98800" y="1993900"/>
            <a:ext cx="120777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시각장애인 도우미</a:t>
            </a:r>
            <a:endParaRPr lang="ko-KR" sz="7200" b="0" i="0" u="none" strike="noStrike" spc="-5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74900" y="6096000"/>
            <a:ext cx="3276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18A8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불편 요소</a:t>
            </a:r>
            <a:r>
              <a:rPr lang="en-US" altLang="ko-KR" sz="3200" spc="-200" dirty="0">
                <a:solidFill>
                  <a:srgbClr val="18A8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 spc="-200" dirty="0">
                <a:solidFill>
                  <a:srgbClr val="18A8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필요성 </a:t>
            </a:r>
            <a:endParaRPr lang="ko-KR" sz="3200" b="0" i="0" u="none" strike="noStrike" spc="-200" dirty="0">
              <a:solidFill>
                <a:srgbClr val="18A8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63800" y="7010400"/>
            <a:ext cx="3086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1900" spc="-1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주제를 정한 이유를 말합니다</a:t>
            </a:r>
            <a:endParaRPr lang="en-US" altLang="ko-KR" sz="1900" b="0" i="0" u="none" strike="noStrike" spc="-1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05700" y="6096000"/>
            <a:ext cx="3276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18A8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 </a:t>
            </a:r>
            <a:r>
              <a:rPr lang="en-US" altLang="ko-KR" sz="3200" spc="-200" dirty="0">
                <a:solidFill>
                  <a:srgbClr val="18A8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200" spc="-200" dirty="0">
                <a:solidFill>
                  <a:srgbClr val="18A8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endParaRPr lang="ko-KR" sz="3200" b="0" i="0" u="none" strike="noStrike" spc="-200" dirty="0">
              <a:solidFill>
                <a:srgbClr val="18A8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94600" y="7010400"/>
            <a:ext cx="3086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1900" b="0" i="0" u="none" strike="noStrike" spc="-1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전체적인 시스템 구성과 기능을 </a:t>
            </a:r>
            <a:endParaRPr lang="en-US" altLang="ko-KR" sz="1900" b="0" i="0" u="none" strike="noStrike" spc="-1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117859"/>
              </a:lnSpc>
            </a:pPr>
            <a:r>
              <a:rPr lang="ko-KR" altLang="en-US" sz="1900" spc="-1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설명합니다</a:t>
            </a:r>
            <a:endParaRPr lang="ko-KR" sz="1900" b="0" i="0" u="none" strike="noStrike" spc="-1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36500" y="6096000"/>
            <a:ext cx="3276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18A8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</a:t>
            </a:r>
            <a:endParaRPr lang="ko-KR" sz="3200" b="0" i="0" u="none" strike="noStrike" spc="-200" dirty="0">
              <a:solidFill>
                <a:srgbClr val="18A8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725400" y="7010400"/>
            <a:ext cx="3086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1900" spc="-1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개선사항 및 결론</a:t>
            </a:r>
            <a:r>
              <a:rPr lang="ko-KR" altLang="en-US" sz="1900" b="0" i="0" u="none" strike="noStrike" spc="-1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대해 설명합니다</a:t>
            </a:r>
            <a:endParaRPr lang="en-US" sz="1900" b="0" i="0" u="none" strike="noStrike" spc="-1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6300" y="1651000"/>
            <a:ext cx="74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200" dirty="0">
                <a:solidFill>
                  <a:srgbClr val="FFFFFF"/>
                </a:solidFill>
                <a:latin typeface="210 OmniGothic 050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98800" y="1993900"/>
            <a:ext cx="12979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시각장애인의 생활 속 불편 요소</a:t>
            </a:r>
          </a:p>
          <a:p>
            <a:pPr lvl="0" algn="ctr">
              <a:lnSpc>
                <a:spcPct val="98770"/>
              </a:lnSpc>
            </a:pPr>
            <a:endParaRPr lang="ko-KR" sz="7200" b="0" i="0" u="none" strike="noStrike" spc="-5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6300" y="1651000"/>
            <a:ext cx="74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28EA2B8-CC67-0A60-0356-30C8C8DBB656}"/>
              </a:ext>
            </a:extLst>
          </p:cNvPr>
          <p:cNvSpPr/>
          <p:nvPr/>
        </p:nvSpPr>
        <p:spPr>
          <a:xfrm>
            <a:off x="1109742" y="31623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3200" b="1" dirty="0">
                <a:latin typeface="HY견고딕"/>
                <a:ea typeface="HY견고딕"/>
                <a:cs typeface="HY견고딕"/>
              </a:rPr>
              <a:t>다양한 장애물로 인한 보행 환경의 문제점</a:t>
            </a:r>
            <a:endParaRPr lang="en-US" sz="3200" b="1" dirty="0">
              <a:latin typeface="HY견고딕"/>
              <a:ea typeface="HY견고딕"/>
              <a:cs typeface="HY견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A503C-7CCA-FB5A-7118-B22DC7D9B7FA}"/>
              </a:ext>
            </a:extLst>
          </p:cNvPr>
          <p:cNvSpPr txBox="1"/>
          <p:nvPr/>
        </p:nvSpPr>
        <p:spPr>
          <a:xfrm>
            <a:off x="1109742" y="3954780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HY견고딕"/>
                <a:ea typeface="HY견고딕"/>
                <a:cs typeface="HY견고딕"/>
              </a:rPr>
              <a:t>시각장애인들은 점자블록의 부재와 인도 위 장애물로 인해 안전한 보행에 어려움을 겪고 있습니다</a:t>
            </a:r>
            <a:r>
              <a:rPr lang="en-US" altLang="ko-KR" sz="2400" dirty="0">
                <a:latin typeface="HY견고딕"/>
                <a:ea typeface="HY견고딕"/>
                <a:cs typeface="HY견고딕"/>
              </a:rPr>
              <a:t>. </a:t>
            </a:r>
            <a:r>
              <a:rPr lang="ko-KR" altLang="en-US" sz="2400" dirty="0">
                <a:latin typeface="HY견고딕"/>
                <a:ea typeface="HY견고딕"/>
                <a:cs typeface="HY견고딕"/>
              </a:rPr>
              <a:t>특히</a:t>
            </a:r>
            <a:r>
              <a:rPr lang="en-US" altLang="ko-KR" sz="2400" dirty="0">
                <a:latin typeface="HY견고딕"/>
                <a:ea typeface="HY견고딕"/>
                <a:cs typeface="HY견고딕"/>
              </a:rPr>
              <a:t>, </a:t>
            </a:r>
            <a:r>
              <a:rPr lang="ko-KR" altLang="en-US" sz="2400" dirty="0">
                <a:latin typeface="HY견고딕"/>
                <a:ea typeface="HY견고딕"/>
                <a:cs typeface="HY견고딕"/>
              </a:rPr>
              <a:t>횡단보도 앞에 점자블록이 없거나 설치가 부실하여 혼자서 외출하는 것이 거의 불가능한 상황입니다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D3A63-DDD8-AEB2-3352-9A11C55265F3}"/>
              </a:ext>
            </a:extLst>
          </p:cNvPr>
          <p:cNvSpPr txBox="1"/>
          <p:nvPr/>
        </p:nvSpPr>
        <p:spPr>
          <a:xfrm>
            <a:off x="1109742" y="5954017"/>
            <a:ext cx="914400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3200" b="1" dirty="0" err="1">
                <a:latin typeface="HY견고딕"/>
                <a:ea typeface="HY견고딕"/>
                <a:cs typeface="HY견고딕"/>
              </a:rPr>
              <a:t>무인단말기</a:t>
            </a:r>
            <a:r>
              <a:rPr lang="en-US" altLang="ko-KR" sz="3200" b="1" dirty="0">
                <a:latin typeface="HY견고딕"/>
                <a:ea typeface="HY견고딕"/>
                <a:cs typeface="HY견고딕"/>
              </a:rPr>
              <a:t>(</a:t>
            </a:r>
            <a:r>
              <a:rPr lang="ko-KR" altLang="en-US" sz="3200" b="1" dirty="0">
                <a:latin typeface="HY견고딕"/>
                <a:ea typeface="HY견고딕"/>
                <a:cs typeface="HY견고딕"/>
              </a:rPr>
              <a:t>키오스크</a:t>
            </a:r>
            <a:r>
              <a:rPr lang="en-US" altLang="ko-KR" sz="3200" b="1" dirty="0">
                <a:latin typeface="HY견고딕"/>
                <a:ea typeface="HY견고딕"/>
                <a:cs typeface="HY견고딕"/>
              </a:rPr>
              <a:t>) </a:t>
            </a:r>
            <a:r>
              <a:rPr lang="ko-KR" altLang="en-US" sz="3200" b="1" dirty="0">
                <a:latin typeface="HY견고딕"/>
                <a:ea typeface="HY견고딕"/>
                <a:cs typeface="HY견고딕"/>
              </a:rPr>
              <a:t>이용의 어려움</a:t>
            </a:r>
            <a:endParaRPr lang="en-US" altLang="ko-KR" sz="3200" b="1" dirty="0">
              <a:latin typeface="HY견고딕"/>
              <a:ea typeface="HY견고딕"/>
              <a:cs typeface="HY견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ACE2F-1B20-8159-9B30-DFBDE23A349C}"/>
              </a:ext>
            </a:extLst>
          </p:cNvPr>
          <p:cNvSpPr txBox="1"/>
          <p:nvPr/>
        </p:nvSpPr>
        <p:spPr>
          <a:xfrm>
            <a:off x="1109742" y="6847824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dirty="0">
                <a:latin typeface="HY견고딕"/>
                <a:ea typeface="HY견고딕"/>
                <a:cs typeface="HY견고딕"/>
              </a:rPr>
              <a:t>패스트푸드점 등에서 도입된 키오스크는 음성 안내가 없고 터치스크린 방식이어서 시각장애인들이 이용하기 어렵습니다</a:t>
            </a:r>
            <a:r>
              <a:rPr lang="en-US" altLang="ko-KR" sz="2400" dirty="0">
                <a:latin typeface="HY견고딕"/>
                <a:ea typeface="HY견고딕"/>
                <a:cs typeface="HY견고딕"/>
              </a:rPr>
              <a:t>. </a:t>
            </a:r>
            <a:r>
              <a:rPr lang="ko-KR" altLang="en-US" sz="2400" dirty="0">
                <a:latin typeface="HY견고딕"/>
                <a:ea typeface="HY견고딕"/>
                <a:cs typeface="HY견고딕"/>
              </a:rPr>
              <a:t>이로 인해 시각장애인들은 주문이나 결제를 할 때 큰 불편을 겪고 있습니다</a:t>
            </a:r>
            <a:r>
              <a:rPr lang="en-US" altLang="ko-KR" sz="2400" dirty="0">
                <a:latin typeface="HY견고딕"/>
                <a:ea typeface="HY견고딕"/>
                <a:cs typeface="HY견고딕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9921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98800" y="1993900"/>
            <a:ext cx="120777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역할 </a:t>
            </a:r>
            <a:r>
              <a:rPr lang="ko-KR" altLang="en-US" sz="7200" spc="-5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</a:t>
            </a:r>
            <a:endParaRPr lang="ko-KR" sz="7200" b="0" i="0" u="none" strike="noStrike" spc="-5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6300" y="1651000"/>
            <a:ext cx="74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200" dirty="0">
                <a:solidFill>
                  <a:srgbClr val="FFFFFF"/>
                </a:solidFill>
                <a:latin typeface="210 OmniGothic 05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9B27F-5D33-4E9F-8C45-6C59FFB75DDC}"/>
              </a:ext>
            </a:extLst>
          </p:cNvPr>
          <p:cNvSpPr txBox="1"/>
          <p:nvPr/>
        </p:nvSpPr>
        <p:spPr>
          <a:xfrm>
            <a:off x="457200" y="4316506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박성주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EF4E9-F266-4C44-914E-89CA6D132602}"/>
              </a:ext>
            </a:extLst>
          </p:cNvPr>
          <p:cNvSpPr txBox="1"/>
          <p:nvPr/>
        </p:nvSpPr>
        <p:spPr>
          <a:xfrm>
            <a:off x="8686800" y="4338619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이성택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536594-329C-44CE-966A-5EA8CA2802D9}"/>
              </a:ext>
            </a:extLst>
          </p:cNvPr>
          <p:cNvSpPr txBox="1"/>
          <p:nvPr/>
        </p:nvSpPr>
        <p:spPr>
          <a:xfrm>
            <a:off x="2070100" y="4945509"/>
            <a:ext cx="81407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객체 인식 기능 구현 </a:t>
            </a:r>
            <a:r>
              <a:rPr lang="en-US" altLang="ko-KR" sz="3200" dirty="0"/>
              <a:t>&amp; </a:t>
            </a:r>
            <a:r>
              <a:rPr lang="ko-KR" altLang="en-US" sz="3200" dirty="0"/>
              <a:t>음성 인식 모드 기능 </a:t>
            </a:r>
            <a:endParaRPr lang="en-US" altLang="ko-KR" sz="3200" dirty="0"/>
          </a:p>
          <a:p>
            <a:r>
              <a:rPr lang="ko-KR" altLang="en-US" sz="3200" dirty="0"/>
              <a:t>모델 경량화 </a:t>
            </a:r>
            <a:r>
              <a:rPr lang="en-US" altLang="ko-KR" sz="3200" dirty="0"/>
              <a:t>&amp; </a:t>
            </a:r>
            <a:r>
              <a:rPr lang="ko-KR" altLang="en-US" sz="3200" dirty="0" err="1"/>
              <a:t>라즈베리파이</a:t>
            </a:r>
            <a:r>
              <a:rPr lang="ko-KR" altLang="en-US" sz="3200" dirty="0"/>
              <a:t> 최적화</a:t>
            </a:r>
            <a:endParaRPr lang="en-US" altLang="ko-KR" sz="3200" dirty="0"/>
          </a:p>
          <a:p>
            <a:r>
              <a:rPr lang="ko-KR" altLang="en-US" sz="3200" dirty="0"/>
              <a:t>전체 코드 관리</a:t>
            </a:r>
            <a:endParaRPr lang="en-US" altLang="ko-KR" sz="3200" dirty="0"/>
          </a:p>
          <a:p>
            <a:r>
              <a:rPr lang="en-US" altLang="ko-KR" sz="3200" dirty="0"/>
              <a:t>QR</a:t>
            </a:r>
            <a:r>
              <a:rPr lang="ko-KR" altLang="en-US" sz="3200" dirty="0"/>
              <a:t>코드 </a:t>
            </a:r>
            <a:r>
              <a:rPr lang="en-US" altLang="ko-KR" sz="3200" dirty="0"/>
              <a:t>&amp; </a:t>
            </a:r>
            <a:r>
              <a:rPr lang="ko-KR" altLang="en-US" sz="3200" dirty="0"/>
              <a:t>모드 변환 기능 구현</a:t>
            </a:r>
            <a:endParaRPr lang="en-US" altLang="ko-KR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EBD55-9DF6-4C8E-A8BC-DF3F2BB1D38E}"/>
              </a:ext>
            </a:extLst>
          </p:cNvPr>
          <p:cNvSpPr txBox="1"/>
          <p:nvPr/>
        </p:nvSpPr>
        <p:spPr>
          <a:xfrm>
            <a:off x="11049000" y="4950081"/>
            <a:ext cx="693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음성 인식 </a:t>
            </a:r>
            <a:r>
              <a:rPr lang="en-US" altLang="ko-KR" sz="3200" dirty="0"/>
              <a:t>(TTS) </a:t>
            </a:r>
            <a:r>
              <a:rPr lang="ko-KR" altLang="en-US" sz="3200" dirty="0"/>
              <a:t>기능 구현 </a:t>
            </a:r>
            <a:r>
              <a:rPr lang="en-US" altLang="ko-KR" sz="3200" dirty="0"/>
              <a:t>&amp; </a:t>
            </a:r>
            <a:r>
              <a:rPr lang="ko-KR" altLang="en-US" sz="3200" dirty="0"/>
              <a:t>방향 측정</a:t>
            </a:r>
            <a:endParaRPr lang="en-US" altLang="ko-KR" sz="3200" dirty="0"/>
          </a:p>
          <a:p>
            <a:r>
              <a:rPr lang="ko-KR" altLang="en-US" sz="3200" dirty="0" err="1"/>
              <a:t>라즈베리파이</a:t>
            </a:r>
            <a:r>
              <a:rPr lang="ko-KR" altLang="en-US" sz="3200" dirty="0"/>
              <a:t> 환경설정 </a:t>
            </a:r>
            <a:r>
              <a:rPr lang="en-US" altLang="ko-KR" sz="3200" dirty="0"/>
              <a:t>&amp; </a:t>
            </a:r>
            <a:r>
              <a:rPr lang="ko-KR" altLang="en-US" sz="3200" dirty="0"/>
              <a:t>한글화</a:t>
            </a:r>
            <a:endParaRPr lang="en-US" altLang="ko-KR" sz="3200" dirty="0"/>
          </a:p>
          <a:p>
            <a:r>
              <a:rPr lang="ko-KR" altLang="en-US" sz="3200" dirty="0"/>
              <a:t>전체 코드 관리</a:t>
            </a:r>
            <a:endParaRPr lang="en-US" altLang="ko-KR" sz="3200" dirty="0"/>
          </a:p>
          <a:p>
            <a:r>
              <a:rPr lang="en-US" altLang="ko-KR" sz="3200" dirty="0"/>
              <a:t>GUI</a:t>
            </a:r>
            <a:r>
              <a:rPr lang="ko-KR" altLang="en-US" sz="3200" dirty="0"/>
              <a:t>모드 개발 </a:t>
            </a:r>
            <a:r>
              <a:rPr lang="en-US" altLang="ko-KR" sz="3200" dirty="0"/>
              <a:t>&amp; </a:t>
            </a:r>
            <a:r>
              <a:rPr lang="ko-KR" altLang="en-US" sz="3200" dirty="0"/>
              <a:t>패키지 최적화</a:t>
            </a:r>
          </a:p>
        </p:txBody>
      </p:sp>
    </p:spTree>
    <p:extLst>
      <p:ext uri="{BB962C8B-B14F-4D97-AF65-F5344CB8AC3E}">
        <p14:creationId xmlns:p14="http://schemas.microsoft.com/office/powerpoint/2010/main" val="47275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96450" y="1988484"/>
            <a:ext cx="120777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기술적  구성</a:t>
            </a:r>
            <a:endParaRPr lang="ko-KR" sz="7200" b="0" i="0" u="none" strike="noStrike" spc="-5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6300" y="1651000"/>
            <a:ext cx="74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200" dirty="0">
                <a:solidFill>
                  <a:srgbClr val="FFFFFF"/>
                </a:solidFill>
                <a:latin typeface="210 OmniGothic 050"/>
              </a:rPr>
              <a:t>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92736-E0CB-4A6F-A899-3A4607648890}"/>
              </a:ext>
            </a:extLst>
          </p:cNvPr>
          <p:cNvSpPr txBox="1"/>
          <p:nvPr/>
        </p:nvSpPr>
        <p:spPr>
          <a:xfrm>
            <a:off x="12661900" y="37719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2BF126-1FEC-8B51-9BF8-5CE7420AB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6" y="3793840"/>
            <a:ext cx="2558331" cy="11620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665F51-7391-DECD-40C6-2432D52BF9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91" y="3891233"/>
            <a:ext cx="1436056" cy="12260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F2E3C4-86BC-B42E-A940-921309E2C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98" y="3940588"/>
            <a:ext cx="1809797" cy="12043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69232C-7CAC-345F-DA9D-0B8BAF45B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593" y="3891233"/>
            <a:ext cx="2184590" cy="122056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CEAEFE1-01FC-8E82-4880-F0766EDAA7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370278"/>
            <a:ext cx="4800600" cy="35464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1CCAA8E-9262-93D4-77AE-81264EBF5E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75" y="7485560"/>
            <a:ext cx="2143125" cy="21431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E95E7E9-FDF6-A692-D093-76FEBB1890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653" y="6302327"/>
            <a:ext cx="3690547" cy="3690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7BAB-E255-883F-F5E7-5EC3AC38531D}"/>
              </a:ext>
            </a:extLst>
          </p:cNvPr>
          <p:cNvSpPr txBox="1"/>
          <p:nvPr/>
        </p:nvSpPr>
        <p:spPr>
          <a:xfrm>
            <a:off x="1079409" y="332597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Raspberry Pi + PiCamera2 + YOLOv8 + Google TTS + </a:t>
            </a:r>
            <a:r>
              <a:rPr lang="ko-KR" altLang="en-US" b="1" dirty="0"/>
              <a:t>음성 인식</a:t>
            </a:r>
            <a:r>
              <a:rPr lang="ko-KR" altLang="en-US" dirty="0"/>
              <a:t> 조합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F76632-F218-20C1-9030-A4815CAC92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507" y="4976969"/>
            <a:ext cx="8395676" cy="52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3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주차 별 개발사항</a:t>
            </a:r>
            <a:endParaRPr lang="ko-KR" sz="7200" b="0" i="0" u="none" strike="noStrike" spc="-5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117E2B0-3718-D509-E163-BB03687AB7F3}"/>
              </a:ext>
            </a:extLst>
          </p:cNvPr>
          <p:cNvSpPr/>
          <p:nvPr/>
        </p:nvSpPr>
        <p:spPr>
          <a:xfrm>
            <a:off x="1727200" y="3543300"/>
            <a:ext cx="7116719" cy="34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처음에는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라즈베리파이가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없어서 데스크톱으로 개발을 시작하였습니다 처음에는 </a:t>
            </a:r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FlUTTER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코드로 안드로이드 앱으로 객체인식 후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TTS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출력되는 기능을 만들었습니다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4FA091CB-4B76-2443-E4BF-7BE3F00F757A}"/>
              </a:ext>
            </a:extLst>
          </p:cNvPr>
          <p:cNvSpPr/>
          <p:nvPr/>
        </p:nvSpPr>
        <p:spPr>
          <a:xfrm>
            <a:off x="1727199" y="4802949"/>
            <a:ext cx="7116719" cy="34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 정도에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라즈베리파이가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도착하여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OS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포팅하고 지금까지 사용했던 코드가 작동하지 않아서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사용하는 모든 패키지와 모델들을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경량화하는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작업을 하였습니다 </a:t>
            </a:r>
            <a:endParaRPr 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86D6E43-F5EB-7665-6951-3008CBB853B3}"/>
              </a:ext>
            </a:extLst>
          </p:cNvPr>
          <p:cNvSpPr/>
          <p:nvPr/>
        </p:nvSpPr>
        <p:spPr>
          <a:xfrm>
            <a:off x="1726062" y="5892322"/>
            <a:ext cx="7116719" cy="34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패키지 설치 의존성 문제를 해결하고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라즈베리파이에서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잘 작동하는 코드를 만들었습니다 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사용자가 들고 다니는 하나의 웨어러블 디바이스 혹은 전자기기라고 생각을 하고 만들었기 때문에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라즈베리파이에서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작동하는 시각 장애인 도우미 프로그램이 필요했습니다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E866408-5BA7-CE56-967E-076EEE67BC82}"/>
              </a:ext>
            </a:extLst>
          </p:cNvPr>
          <p:cNvSpPr/>
          <p:nvPr/>
        </p:nvSpPr>
        <p:spPr>
          <a:xfrm>
            <a:off x="1754495" y="7453779"/>
            <a:ext cx="7116719" cy="34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결론적으로는 </a:t>
            </a:r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PiCamera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실시간 영상을 촬영하고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yolo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객체인식을하고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gtts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pygame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음성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안내를 합니다 그리고 </a:t>
            </a:r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qr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코드로 인식하는 기능을 추가하여 시각장애인이 키오스크를 사용하기 힘들어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하던 부분을 전자 음성 메뉴판으로 만들어보았습니다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주차 별 개발사항</a:t>
            </a:r>
            <a:endParaRPr lang="ko-KR" sz="7200" b="0" i="0" u="none" strike="noStrike" spc="-5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AB6458-32D8-FD2D-1C48-7D16BD74B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4904"/>
            <a:ext cx="7281459" cy="19461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C3E166-737E-9813-449F-960846D62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3365143"/>
            <a:ext cx="5880532" cy="4017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43A2A3-12BF-9377-1BCE-D4D429E7D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96" y="5023703"/>
            <a:ext cx="5135150" cy="1768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033A79E-712F-0B75-14E1-60C76511A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1" y="6772840"/>
            <a:ext cx="7391400" cy="1347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7B05F3-C95F-AB51-AD20-6F88D3CA1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3605" y="3365143"/>
            <a:ext cx="5497099" cy="490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4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07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90CEA03-086F-ECC8-1B64-A2F34368D64B}"/>
              </a:ext>
            </a:extLst>
          </p:cNvPr>
          <p:cNvSpPr txBox="1"/>
          <p:nvPr/>
        </p:nvSpPr>
        <p:spPr>
          <a:xfrm>
            <a:off x="3105150" y="970602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 영상 </a:t>
            </a:r>
            <a:endParaRPr lang="ko-KR" sz="7200" b="0" i="0" u="none" strike="noStrike" spc="-5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KakaoTalk_20250530_141058514">
            <a:hlinkClick r:id="" action="ppaction://media"/>
            <a:extLst>
              <a:ext uri="{FF2B5EF4-FFF2-40B4-BE49-F238E27FC236}">
                <a16:creationId xmlns:a16="http://schemas.microsoft.com/office/drawing/2014/main" id="{FFDFC09F-9515-67D0-A165-09900717C4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0" y="2631269"/>
            <a:ext cx="15887700" cy="72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  <a:endParaRPr lang="ko-KR" sz="7200" b="0" i="0" u="none" strike="noStrike" spc="-500" dirty="0">
              <a:solidFill>
                <a:srgbClr val="4D4D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414CFF7E-8E54-857B-470F-F7C36E7B6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275" y="3355938"/>
            <a:ext cx="1134070" cy="1360884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A8F13531-AF9C-923F-1DAA-414C7CBE6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275" y="4670576"/>
            <a:ext cx="1134070" cy="1360884"/>
          </a:xfrm>
          <a:prstGeom prst="rect">
            <a:avLst/>
          </a:prstGeom>
        </p:spPr>
      </p:pic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6BC751BF-068B-4AA4-F2C9-C755526D4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9275" y="6031460"/>
            <a:ext cx="1134070" cy="1360884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B3FECF9F-6AE6-1FBD-4E2A-DA0ACE595D18}"/>
              </a:ext>
            </a:extLst>
          </p:cNvPr>
          <p:cNvSpPr/>
          <p:nvPr/>
        </p:nvSpPr>
        <p:spPr>
          <a:xfrm>
            <a:off x="3657600" y="3857380"/>
            <a:ext cx="7116719" cy="34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151617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consolata" pitchFamily="34" charset="-120"/>
              </a:rPr>
              <a:t>시각 장애인의 이동 편의성 증진 (길 안내, 대중교통 이용)</a:t>
            </a:r>
            <a:endParaRPr 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673CF74-8059-67C9-0DD3-6C35296E3DEA}"/>
              </a:ext>
            </a:extLst>
          </p:cNvPr>
          <p:cNvSpPr/>
          <p:nvPr/>
        </p:nvSpPr>
        <p:spPr>
          <a:xfrm>
            <a:off x="3657600" y="5169566"/>
            <a:ext cx="6564910" cy="72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151617"/>
                </a:solidFill>
                <a:latin typeface="HY견고딕"/>
                <a:ea typeface="HY견고딕"/>
                <a:cs typeface="Inconsolata"/>
              </a:rPr>
              <a:t>쇼핑, 식사 등 일상생활 지원 (메뉴 정보, 가격 정보 음성 </a:t>
            </a:r>
            <a:r>
              <a:rPr lang="en-US" sz="2800" dirty="0" err="1">
                <a:solidFill>
                  <a:srgbClr val="151617"/>
                </a:solidFill>
                <a:latin typeface="HY견고딕"/>
                <a:ea typeface="HY견고딕"/>
                <a:cs typeface="Inconsolata"/>
              </a:rPr>
              <a:t>안내</a:t>
            </a:r>
            <a:r>
              <a:rPr lang="en-US" sz="2800" dirty="0">
                <a:solidFill>
                  <a:srgbClr val="151617"/>
                </a:solidFill>
                <a:latin typeface="HY견고딕"/>
                <a:ea typeface="HY견고딕"/>
                <a:cs typeface="Inconsolata"/>
              </a:rPr>
              <a:t>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latin typeface="HY견고딕"/>
                <a:ea typeface="HY견고딕"/>
              </a:rPr>
              <a:t>식당에서 </a:t>
            </a:r>
            <a:r>
              <a:rPr lang="en-US" altLang="ko-KR" sz="2800" dirty="0">
                <a:latin typeface="HY견고딕"/>
                <a:ea typeface="HY견고딕"/>
              </a:rPr>
              <a:t>QR</a:t>
            </a:r>
            <a:r>
              <a:rPr lang="ko-KR" altLang="en-US" sz="2800" dirty="0">
                <a:latin typeface="HY견고딕"/>
                <a:ea typeface="HY견고딕"/>
              </a:rPr>
              <a:t>코드 인식 후 시각장애인 전용 음성 </a:t>
            </a:r>
            <a:r>
              <a:rPr lang="ko-KR" altLang="en-US" sz="2800" dirty="0" err="1">
                <a:latin typeface="HY견고딕"/>
                <a:ea typeface="HY견고딕"/>
              </a:rPr>
              <a:t>메뉴판</a:t>
            </a:r>
            <a:r>
              <a:rPr lang="ko-KR" altLang="en-US" sz="2800" dirty="0">
                <a:latin typeface="HY견고딕"/>
                <a:ea typeface="HY견고딕"/>
              </a:rPr>
              <a:t> 사용</a:t>
            </a:r>
            <a:endParaRPr lang="en-US" sz="2800" dirty="0">
              <a:latin typeface="HY견고딕"/>
              <a:ea typeface="HY견고딕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77A87C92-7342-3DA5-E724-D5E5ADE77FFF}"/>
              </a:ext>
            </a:extLst>
          </p:cNvPr>
          <p:cNvSpPr/>
          <p:nvPr/>
        </p:nvSpPr>
        <p:spPr>
          <a:xfrm>
            <a:off x="3657600" y="6504104"/>
            <a:ext cx="63939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2800" dirty="0">
                <a:solidFill>
                  <a:srgbClr val="151617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consolata" pitchFamily="34" charset="-120"/>
              </a:rPr>
              <a:t>신호등 인식 후 상태 알려줌</a:t>
            </a:r>
            <a:r>
              <a:rPr lang="en-US" sz="2800" dirty="0">
                <a:solidFill>
                  <a:srgbClr val="151617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consolata" pitchFamily="34" charset="-120"/>
              </a:rPr>
              <a:t> (</a:t>
            </a:r>
            <a:r>
              <a:rPr lang="ko-KR" altLang="en-US" sz="2800" dirty="0">
                <a:solidFill>
                  <a:srgbClr val="151617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consolata" pitchFamily="34" charset="-120"/>
              </a:rPr>
              <a:t>안전한 횡단보도 사용가능</a:t>
            </a:r>
            <a:r>
              <a:rPr lang="en-US" sz="2800" dirty="0">
                <a:solidFill>
                  <a:srgbClr val="151617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consolata" pitchFamily="34" charset="-120"/>
              </a:rPr>
              <a:t>)</a:t>
            </a:r>
            <a:endParaRPr 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034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455</Words>
  <Application>Microsoft Office PowerPoint</Application>
  <PresentationFormat>사용자 지정</PresentationFormat>
  <Paragraphs>72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Pretendard Bold</vt:lpstr>
      <vt:lpstr>Arial</vt:lpstr>
      <vt:lpstr>Gmarket Sans Medium</vt:lpstr>
      <vt:lpstr>Pretendard Light</vt:lpstr>
      <vt:lpstr>HY헤드라인M</vt:lpstr>
      <vt:lpstr>HY견고딕</vt:lpstr>
      <vt:lpstr>Calibri</vt:lpstr>
      <vt:lpstr>210 OmniGothic 050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성주 박</cp:lastModifiedBy>
  <cp:revision>77</cp:revision>
  <dcterms:created xsi:type="dcterms:W3CDTF">2006-08-16T00:00:00Z</dcterms:created>
  <dcterms:modified xsi:type="dcterms:W3CDTF">2025-06-12T11:16:01Z</dcterms:modified>
</cp:coreProperties>
</file>